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81" r:id="rId13"/>
    <p:sldId id="264" r:id="rId14"/>
    <p:sldId id="280" r:id="rId15"/>
    <p:sldId id="273" r:id="rId16"/>
    <p:sldId id="274" r:id="rId17"/>
    <p:sldId id="276" r:id="rId18"/>
    <p:sldId id="275" r:id="rId19"/>
    <p:sldId id="278" r:id="rId20"/>
    <p:sldId id="279" r:id="rId21"/>
    <p:sldId id="277" r:id="rId22"/>
    <p:sldId id="268" r:id="rId23"/>
    <p:sldId id="270" r:id="rId24"/>
    <p:sldId id="271" r:id="rId25"/>
    <p:sldId id="269" r:id="rId26"/>
    <p:sldId id="288" r:id="rId27"/>
    <p:sldId id="27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embeddedFontLst>
    <p:embeddedFont>
      <p:font typeface="CuprumFFU" panose="02000506060000020004" pitchFamily="50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321167-F5E3-4583-8CEA-09640A824AA8}">
          <p14:sldIdLst>
            <p14:sldId id="256"/>
            <p14:sldId id="282"/>
          </p14:sldIdLst>
        </p14:section>
        <p14:section name="BP4:CRM Управление взаимоотношениями" id="{4E52D060-DDCB-431D-AC18-3F2D74CECE04}">
          <p14:sldIdLst>
            <p14:sldId id="258"/>
            <p14:sldId id="259"/>
            <p14:sldId id="260"/>
            <p14:sldId id="261"/>
            <p14:sldId id="262"/>
          </p14:sldIdLst>
        </p14:section>
        <p14:section name="BP4:TMS Управление грузоперевозками" id="{DA55E029-A90F-493A-B884-FB6A601772F3}">
          <p14:sldIdLst>
            <p14:sldId id="265"/>
            <p14:sldId id="266"/>
            <p14:sldId id="267"/>
            <p14:sldId id="263"/>
            <p14:sldId id="281"/>
            <p14:sldId id="264"/>
            <p14:sldId id="280"/>
          </p14:sldIdLst>
        </p14:section>
        <p14:section name="BP4:WMS Упарвление складом" id="{AD2A01D1-260F-477A-8ED9-1C6248C07D5E}">
          <p14:sldIdLst>
            <p14:sldId id="273"/>
            <p14:sldId id="274"/>
            <p14:sldId id="276"/>
            <p14:sldId id="275"/>
            <p14:sldId id="278"/>
            <p14:sldId id="279"/>
            <p14:sldId id="277"/>
          </p14:sldIdLst>
        </p14:section>
        <p14:section name="BP4:SALES Управление продажами" id="{30BF1F90-AF56-42D3-B3C7-C4AA9285C2D8}">
          <p14:sldIdLst>
            <p14:sldId id="268"/>
            <p14:sldId id="270"/>
            <p14:sldId id="271"/>
            <p14:sldId id="269"/>
            <p14:sldId id="288"/>
            <p14:sldId id="272"/>
          </p14:sldIdLst>
        </p14:section>
        <p14:section name="BP4:PRCHS Управление закупками" id="{D2F6DFF8-B166-44D3-A05A-4452ED50A33C}">
          <p14:sldIdLst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orient="horz" pos="37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01" autoAdjust="0"/>
    <p:restoredTop sz="94671" autoAdjust="0"/>
  </p:normalViewPr>
  <p:slideViewPr>
    <p:cSldViewPr showGuides="1">
      <p:cViewPr varScale="1">
        <p:scale>
          <a:sx n="84" d="100"/>
          <a:sy n="84" d="100"/>
        </p:scale>
        <p:origin x="168" y="82"/>
      </p:cViewPr>
      <p:guideLst>
        <p:guide orient="horz" pos="799"/>
        <p:guide orient="horz" pos="3702"/>
        <p:guide pos="2880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D3C22-8AA6-40AF-95B8-119E35D1C131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25A13-9D6C-4BD6-9B94-76DAD4D8D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0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25A13-9D6C-4BD6-9B94-76DAD4D8D4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9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34594"/>
            <a:ext cx="2895600" cy="196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8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8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50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4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824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8245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15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936079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6791"/>
            <a:ext cx="4040188" cy="6180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56791"/>
            <a:ext cx="4041775" cy="6180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06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98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6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5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611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63611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9816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7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1675"/>
            <a:ext cx="8640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1520" y="1268413"/>
            <a:ext cx="8640960" cy="4608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876925"/>
            <a:ext cx="8640960" cy="720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2627313" y="333375"/>
            <a:ext cx="6516687" cy="287338"/>
          </a:xfrm>
        </p:spPr>
        <p:txBody>
          <a:bodyPr anchor="ctr" anchorCtr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err="1" smtClean="0"/>
              <a:t>Заколовок</a:t>
            </a:r>
            <a:r>
              <a:rPr lang="ru-RU" dirty="0" smtClean="0"/>
              <a:t>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10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7784" y="333375"/>
            <a:ext cx="6516216" cy="2873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2000">
                <a:srgbClr val="00B050"/>
              </a:gs>
              <a:gs pos="88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0081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772" y="6643268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28815-C193-4B50-A511-C587105944C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638495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32240" y="6656715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514EC-14AE-4558-AB15-514733064C6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3375"/>
            <a:ext cx="304339" cy="28733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62000">
                <a:srgbClr val="00B050"/>
              </a:gs>
              <a:gs pos="88000">
                <a:schemeClr val="tx1">
                  <a:lumMod val="50000"/>
                  <a:lumOff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8" y="58071"/>
            <a:ext cx="1986991" cy="66202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16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baseline="0">
          <a:solidFill>
            <a:srgbClr val="00B050"/>
          </a:solidFill>
          <a:latin typeface="CuprumFFU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tabLst>
          <a:tab pos="363538" algn="l"/>
          <a:tab pos="1438275" algn="l"/>
        </a:tabLst>
        <a:defRPr sz="3200" b="1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jpeg"/><Relationship Id="rId5" Type="http://schemas.openxmlformats.org/officeDocument/2006/relationships/image" Target="../media/image16.wmf"/><Relationship Id="rId10" Type="http://schemas.openxmlformats.org/officeDocument/2006/relationships/image" Target="../media/image21.jpeg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Система комплексной автоматизации бизнес процессов </a:t>
            </a:r>
            <a:r>
              <a:rPr lang="ru-RU" dirty="0" err="1" smtClean="0"/>
              <a:t>транспортно</a:t>
            </a:r>
            <a:r>
              <a:rPr lang="ru-RU" dirty="0" smtClean="0"/>
              <a:t> – экспедиционной компании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BP4 </a:t>
            </a:r>
            <a:r>
              <a:rPr lang="ru-RU" dirty="0" smtClean="0"/>
              <a:t>Управление логистикой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5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5359674" y="1029298"/>
            <a:ext cx="3428880" cy="3381451"/>
            <a:chOff x="5359674" y="1029298"/>
            <a:chExt cx="3428880" cy="3381451"/>
          </a:xfrm>
        </p:grpSpPr>
        <p:sp>
          <p:nvSpPr>
            <p:cNvPr id="35" name="Стрелка вправо 34"/>
            <p:cNvSpPr/>
            <p:nvPr/>
          </p:nvSpPr>
          <p:spPr>
            <a:xfrm rot="3216409">
              <a:off x="7503032" y="2631742"/>
              <a:ext cx="393581" cy="1083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5359674" y="1029298"/>
              <a:ext cx="3428880" cy="3381451"/>
              <a:chOff x="5359674" y="1029298"/>
              <a:chExt cx="3428880" cy="3381451"/>
            </a:xfrm>
          </p:grpSpPr>
          <p:pic>
            <p:nvPicPr>
              <p:cNvPr id="8201" name="Picture 9" descr="C:\Users\lvv\AppData\Local\Microsoft\Windows\Temporary Internet Files\Content.IE5\261H8FQ0\MC900157573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656" y="1029298"/>
                <a:ext cx="1868349" cy="1424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Стрелка вправо 32"/>
              <p:cNvSpPr/>
              <p:nvPr/>
            </p:nvSpPr>
            <p:spPr>
              <a:xfrm>
                <a:off x="5402767" y="1814200"/>
                <a:ext cx="442050" cy="10836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25834" y="2394645"/>
                <a:ext cx="14357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0070C0"/>
                    </a:solidFill>
                  </a:rPr>
                  <a:t>Доставка в порт </a:t>
                </a:r>
                <a:br>
                  <a:rPr lang="ru-RU" sz="1400" dirty="0" smtClean="0">
                    <a:solidFill>
                      <a:srgbClr val="0070C0"/>
                    </a:solidFill>
                  </a:rPr>
                </a:br>
                <a:r>
                  <a:rPr lang="ru-RU" sz="1400" dirty="0" smtClean="0">
                    <a:solidFill>
                      <a:srgbClr val="0070C0"/>
                    </a:solidFill>
                  </a:rPr>
                  <a:t>назначения</a:t>
                </a: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7352776" y="2994972"/>
                <a:ext cx="1435778" cy="1415777"/>
                <a:chOff x="6025834" y="3741415"/>
                <a:chExt cx="1435778" cy="1415777"/>
              </a:xfrm>
            </p:grpSpPr>
            <p:sp>
              <p:nvSpPr>
                <p:cNvPr id="10" name="Прямоугольник с двумя вырезанными соседними углами 9"/>
                <p:cNvSpPr/>
                <p:nvPr/>
              </p:nvSpPr>
              <p:spPr>
                <a:xfrm>
                  <a:off x="6025834" y="3789040"/>
                  <a:ext cx="1435778" cy="1368152"/>
                </a:xfrm>
                <a:prstGeom prst="snip2Same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210" name="Picture 18" descr="C:\Users\lvv\AppData\Local\Microsoft\Windows\Temporary Internet Files\Content.IE5\261H8FQ0\MC900383434[1].wmf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1595" y="4253718"/>
                  <a:ext cx="824255" cy="8666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6155584" y="3741415"/>
                  <a:ext cx="117628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1400" dirty="0" smtClean="0">
                      <a:solidFill>
                        <a:schemeClr val="bg1"/>
                      </a:solidFill>
                    </a:rPr>
                    <a:t>Таможенная </a:t>
                  </a:r>
                  <a:br>
                    <a:rPr lang="ru-RU" sz="1400" dirty="0" smtClean="0">
                      <a:solidFill>
                        <a:schemeClr val="bg1"/>
                      </a:solidFill>
                    </a:rPr>
                  </a:br>
                  <a:r>
                    <a:rPr lang="ru-RU" sz="1400" dirty="0" smtClean="0">
                      <a:solidFill>
                        <a:schemeClr val="bg1"/>
                      </a:solidFill>
                    </a:rPr>
                    <a:t>очистка</a:t>
                  </a:r>
                </a:p>
              </p:txBody>
            </p:sp>
          </p:grpSp>
          <p:sp>
            <p:nvSpPr>
              <p:cNvPr id="40" name="Стрелка вправо 39"/>
              <p:cNvSpPr/>
              <p:nvPr/>
            </p:nvSpPr>
            <p:spPr>
              <a:xfrm rot="506521">
                <a:off x="5359674" y="3410088"/>
                <a:ext cx="1479673" cy="1295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647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Иллюстрация обобщённой перевозки</a:t>
            </a:r>
            <a:endParaRPr lang="ru-RU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2627313" y="333375"/>
            <a:ext cx="6516687" cy="2873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>
                <a:tab pos="363538" algn="l"/>
                <a:tab pos="1438275" algn="l"/>
              </a:tabLst>
              <a:defRPr sz="3200" b="1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>
                <a:solidFill>
                  <a:schemeClr val="bg1"/>
                </a:solidFill>
              </a:rPr>
              <a:t>BP4:TMS </a:t>
            </a:r>
            <a:r>
              <a:rPr lang="ru-RU" smtClean="0">
                <a:solidFill>
                  <a:schemeClr val="bg1"/>
                </a:solidFill>
              </a:rPr>
              <a:t>Управление грузоперевозками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305141" y="1360498"/>
            <a:ext cx="1780167" cy="2946805"/>
            <a:chOff x="1305141" y="1360498"/>
            <a:chExt cx="1780167" cy="294680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350255" y="1360498"/>
              <a:ext cx="1681529" cy="1586747"/>
              <a:chOff x="2732166" y="3140968"/>
              <a:chExt cx="2476232" cy="2210212"/>
            </a:xfrm>
          </p:grpSpPr>
          <p:sp>
            <p:nvSpPr>
              <p:cNvPr id="4" name="Прямоугольник с двумя вырезанными соседними углами 3"/>
              <p:cNvSpPr/>
              <p:nvPr/>
            </p:nvSpPr>
            <p:spPr>
              <a:xfrm>
                <a:off x="2732166" y="3140968"/>
                <a:ext cx="2476232" cy="2210212"/>
              </a:xfrm>
              <a:prstGeom prst="snip2Same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206" name="Picture 14" descr="C:\Users\lvv\AppData\Local\Microsoft\Windows\Temporary Internet Files\Content.IE5\K5FXXE2V\MC900290936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803" y="4632439"/>
                <a:ext cx="617533" cy="529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2" name="Picture 10" descr="C:\Users\lvv\AppData\Local\Microsoft\Windows\Temporary Internet Files\Content.IE5\261H8FQ0\MC900295011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5723" y="3207857"/>
                <a:ext cx="987495" cy="14245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5" name="Picture 13" descr="C:\Users\lvv\AppData\Local\Microsoft\Windows\Temporary Internet Files\Content.IE5\XJAZZXFL\MM900283633[1].gif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9935" y="4931649"/>
                <a:ext cx="538462" cy="3514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7" name="Picture 15" descr="C:\Users\lvv\AppData\Local\Microsoft\Windows\Temporary Internet Files\Content.IE5\261H8FQ0\MC900312174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3053" y="4666320"/>
                <a:ext cx="638947" cy="658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305141" y="2922308"/>
              <a:ext cx="178016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</a:rPr>
                <a:t>Склад </a:t>
              </a:r>
              <a:r>
                <a:rPr lang="en-US" sz="1400" dirty="0" smtClean="0">
                  <a:solidFill>
                    <a:srgbClr val="0070C0"/>
                  </a:solidFill>
                </a:rPr>
                <a:t>/</a:t>
              </a:r>
              <a:r>
                <a:rPr lang="ru-RU" sz="1400" dirty="0" smtClean="0">
                  <a:solidFill>
                    <a:srgbClr val="0070C0"/>
                  </a:solidFill>
                </a:rPr>
                <a:t>терминал</a:t>
              </a:r>
              <a:br>
                <a:rPr lang="ru-RU" sz="1400" dirty="0" smtClean="0">
                  <a:solidFill>
                    <a:srgbClr val="0070C0"/>
                  </a:solidFill>
                </a:rPr>
              </a:br>
              <a:r>
                <a:rPr lang="ru-RU" sz="1400" dirty="0" smtClean="0">
                  <a:solidFill>
                    <a:srgbClr val="0070C0"/>
                  </a:solidFill>
                </a:rPr>
                <a:t> консолидационный </a:t>
              </a:r>
              <a:br>
                <a:rPr lang="ru-RU" sz="1400" dirty="0" smtClean="0">
                  <a:solidFill>
                    <a:srgbClr val="0070C0"/>
                  </a:solidFill>
                </a:rPr>
              </a:br>
              <a:r>
                <a:rPr lang="ru-RU" sz="1400" dirty="0" smtClean="0">
                  <a:solidFill>
                    <a:srgbClr val="0070C0"/>
                  </a:solidFill>
                </a:rPr>
                <a:t>или временного </a:t>
              </a:r>
              <a:br>
                <a:rPr lang="ru-RU" sz="1400" dirty="0" smtClean="0">
                  <a:solidFill>
                    <a:srgbClr val="0070C0"/>
                  </a:solidFill>
                </a:rPr>
              </a:br>
              <a:r>
                <a:rPr lang="ru-RU" sz="1400" dirty="0" smtClean="0">
                  <a:solidFill>
                    <a:srgbClr val="0070C0"/>
                  </a:solidFill>
                </a:rPr>
                <a:t>хранения  </a:t>
              </a:r>
              <a:br>
                <a:rPr lang="ru-RU" sz="1400" dirty="0" smtClean="0">
                  <a:solidFill>
                    <a:srgbClr val="0070C0"/>
                  </a:solidFill>
                </a:rPr>
              </a:br>
              <a:r>
                <a:rPr lang="ru-RU" sz="1400" dirty="0" smtClean="0">
                  <a:solidFill>
                    <a:srgbClr val="0070C0"/>
                  </a:solidFill>
                </a:rPr>
                <a:t>(</a:t>
              </a:r>
              <a:r>
                <a:rPr lang="en-US" sz="1400" dirty="0" smtClean="0">
                  <a:solidFill>
                    <a:srgbClr val="0070C0"/>
                  </a:solidFill>
                </a:rPr>
                <a:t>WMS)</a:t>
              </a:r>
              <a:r>
                <a:rPr lang="ru-RU" sz="1400" dirty="0" smtClean="0">
                  <a:solidFill>
                    <a:srgbClr val="0070C0"/>
                  </a:solidFill>
                </a:rPr>
                <a:t/>
              </a:r>
              <a:br>
                <a:rPr lang="ru-RU" sz="1400" dirty="0" smtClean="0">
                  <a:solidFill>
                    <a:srgbClr val="0070C0"/>
                  </a:solidFill>
                </a:rPr>
              </a:br>
              <a:endParaRPr lang="ru-RU" sz="1400" dirty="0" smtClean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6996" y="1103287"/>
            <a:ext cx="1292794" cy="1781313"/>
            <a:chOff x="16996" y="1103287"/>
            <a:chExt cx="1292794" cy="178131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221382" y="1103287"/>
              <a:ext cx="1082893" cy="1312275"/>
              <a:chOff x="221382" y="1103287"/>
              <a:chExt cx="1082893" cy="1312275"/>
            </a:xfrm>
          </p:grpSpPr>
          <p:pic>
            <p:nvPicPr>
              <p:cNvPr id="8197" name="Picture 5" descr="C:\Users\lvv\AppData\Local\Microsoft\Windows\Temporary Internet Files\Content.IE5\261H8FQ0\MC9004417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069" y="1695694"/>
                <a:ext cx="697575" cy="697575"/>
              </a:xfrm>
              <a:prstGeom prst="rect">
                <a:avLst/>
              </a:pr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C:\Users\lvv\AppData\Local\Microsoft\Windows\Temporary Internet Files\Content.IE5\261H8FQ0\MC9004417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382" y="1103287"/>
                <a:ext cx="697575" cy="697575"/>
              </a:xfrm>
              <a:prstGeom prst="rect">
                <a:avLst/>
              </a:pr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Стрелка вправо 5"/>
              <p:cNvSpPr/>
              <p:nvPr/>
            </p:nvSpPr>
            <p:spPr>
              <a:xfrm rot="1672519">
                <a:off x="950159" y="1694249"/>
                <a:ext cx="341590" cy="10836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трелка вправо 25"/>
              <p:cNvSpPr/>
              <p:nvPr/>
            </p:nvSpPr>
            <p:spPr>
              <a:xfrm rot="1672519">
                <a:off x="962685" y="2307198"/>
                <a:ext cx="341590" cy="10836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996" y="2361380"/>
              <a:ext cx="1292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</a:rPr>
                <a:t>Доставка до</a:t>
              </a:r>
              <a:br>
                <a:rPr lang="ru-RU" sz="1400" dirty="0" smtClean="0">
                  <a:solidFill>
                    <a:srgbClr val="0070C0"/>
                  </a:solidFill>
                </a:rPr>
              </a:br>
              <a:r>
                <a:rPr lang="ru-RU" sz="1400" dirty="0" smtClean="0">
                  <a:solidFill>
                    <a:srgbClr val="0070C0"/>
                  </a:solidFill>
                </a:rPr>
                <a:t>склада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976755" y="4500736"/>
            <a:ext cx="2107882" cy="1983720"/>
            <a:chOff x="5976755" y="4500736"/>
            <a:chExt cx="2107882" cy="198372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976755" y="4500736"/>
              <a:ext cx="2107882" cy="1555750"/>
              <a:chOff x="5976755" y="4500736"/>
              <a:chExt cx="2107882" cy="1555750"/>
            </a:xfrm>
          </p:grpSpPr>
          <p:pic>
            <p:nvPicPr>
              <p:cNvPr id="8211" name="Picture 19" descr="C:\Users\lvv\AppData\Local\Microsoft\Windows\Temporary Internet Files\Content.IE5\261H8FQ0\MC900089394[1].w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976755" y="4500736"/>
                <a:ext cx="1663873" cy="1555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Стрелка вправо 43"/>
              <p:cNvSpPr/>
              <p:nvPr/>
            </p:nvSpPr>
            <p:spPr>
              <a:xfrm rot="8473342">
                <a:off x="7642587" y="4632838"/>
                <a:ext cx="442050" cy="10836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989768" y="5961236"/>
              <a:ext cx="1507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</a:rPr>
                <a:t>Доставка в пункт </a:t>
              </a:r>
              <a:br>
                <a:rPr lang="ru-RU" sz="1400" dirty="0" smtClean="0">
                  <a:solidFill>
                    <a:srgbClr val="0070C0"/>
                  </a:solidFill>
                </a:rPr>
              </a:br>
              <a:r>
                <a:rPr lang="ru-RU" sz="1400" dirty="0" smtClean="0">
                  <a:solidFill>
                    <a:srgbClr val="0070C0"/>
                  </a:solidFill>
                </a:rPr>
                <a:t>назначения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319318" y="4797152"/>
            <a:ext cx="2300364" cy="1902748"/>
            <a:chOff x="3319318" y="4797152"/>
            <a:chExt cx="2300364" cy="1902748"/>
          </a:xfrm>
        </p:grpSpPr>
        <p:sp>
          <p:nvSpPr>
            <p:cNvPr id="47" name="Стрелка вправо 46"/>
            <p:cNvSpPr/>
            <p:nvPr/>
          </p:nvSpPr>
          <p:spPr>
            <a:xfrm rot="10800000">
              <a:off x="5177632" y="5522676"/>
              <a:ext cx="442050" cy="1083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319318" y="4797152"/>
              <a:ext cx="1635769" cy="1902748"/>
              <a:chOff x="3319318" y="4797152"/>
              <a:chExt cx="1635769" cy="1902748"/>
            </a:xfrm>
          </p:grpSpPr>
          <p:pic>
            <p:nvPicPr>
              <p:cNvPr id="46" name="Picture 17" descr="http://commersclub.ru/wp-content/uploads/2011/01/%D1%81%D0%BA%D0%BB%D0%B0%D0%B4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65" y="4797152"/>
                <a:ext cx="1568666" cy="1247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319318" y="5961236"/>
                <a:ext cx="163576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0070C0"/>
                    </a:solidFill>
                  </a:rPr>
                  <a:t>Выгрузка на склад,</a:t>
                </a:r>
              </a:p>
              <a:p>
                <a:pPr algn="ctr"/>
                <a:r>
                  <a:rPr lang="ru-RU" sz="1400" dirty="0" err="1" smtClean="0">
                    <a:solidFill>
                      <a:srgbClr val="0070C0"/>
                    </a:solidFill>
                  </a:rPr>
                  <a:t>расконсолидация</a:t>
                </a:r>
                <a:r>
                  <a:rPr lang="ru-RU" sz="1400" dirty="0" smtClean="0">
                    <a:solidFill>
                      <a:srgbClr val="0070C0"/>
                    </a:solidFill>
                  </a:rPr>
                  <a:t> </a:t>
                </a:r>
                <a:br>
                  <a:rPr lang="ru-RU" sz="1400" dirty="0" smtClean="0">
                    <a:solidFill>
                      <a:srgbClr val="0070C0"/>
                    </a:solidFill>
                  </a:rPr>
                </a:br>
                <a:r>
                  <a:rPr lang="ru-RU" sz="14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WMS)</a:t>
                </a:r>
                <a:endParaRPr lang="ru-RU" sz="1400" dirty="0" smtClean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3131840" y="1189335"/>
            <a:ext cx="2299810" cy="2740035"/>
            <a:chOff x="3131840" y="1189335"/>
            <a:chExt cx="2299810" cy="274003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573890" y="1189335"/>
              <a:ext cx="1857760" cy="1404628"/>
              <a:chOff x="3573890" y="1189335"/>
              <a:chExt cx="1857760" cy="1404628"/>
            </a:xfrm>
          </p:grpSpPr>
          <p:pic>
            <p:nvPicPr>
              <p:cNvPr id="8203" name="Picture 11" descr="C:\Users\lvv\AppData\Local\Microsoft\Windows\Temporary Internet Files\Content.IE5\K5FXXE2V\MP900448445[1]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4212" y="1189335"/>
                <a:ext cx="1837438" cy="1230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3573890" y="2070743"/>
                <a:ext cx="17978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0070C0"/>
                    </a:solidFill>
                  </a:rPr>
                  <a:t>Консолидированный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1400" dirty="0" smtClean="0">
                    <a:solidFill>
                      <a:srgbClr val="0070C0"/>
                    </a:solidFill>
                  </a:rPr>
                </a:br>
                <a:r>
                  <a:rPr lang="ru-RU" sz="1400" dirty="0" smtClean="0">
                    <a:solidFill>
                      <a:srgbClr val="0070C0"/>
                    </a:solidFill>
                  </a:rPr>
                  <a:t>груз</a:t>
                </a:r>
              </a:p>
            </p:txBody>
          </p:sp>
        </p:grpSp>
        <p:sp>
          <p:nvSpPr>
            <p:cNvPr id="30" name="Стрелка вправо 29"/>
            <p:cNvSpPr/>
            <p:nvPr/>
          </p:nvSpPr>
          <p:spPr>
            <a:xfrm>
              <a:off x="3131840" y="1843973"/>
              <a:ext cx="442050" cy="1083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1310197">
              <a:off x="3257672" y="2855267"/>
              <a:ext cx="1084787" cy="1052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4354621" y="2868229"/>
              <a:ext cx="911660" cy="1061141"/>
              <a:chOff x="4354621" y="2868229"/>
              <a:chExt cx="911660" cy="1061141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4354621" y="3406150"/>
                <a:ext cx="911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0070C0"/>
                    </a:solidFill>
                  </a:rPr>
                  <a:t>Погрузка </a:t>
                </a:r>
                <a:br>
                  <a:rPr lang="ru-RU" sz="1400" dirty="0" smtClean="0">
                    <a:solidFill>
                      <a:srgbClr val="0070C0"/>
                    </a:solidFill>
                  </a:rPr>
                </a:br>
                <a:r>
                  <a:rPr lang="ru-RU" sz="1400" dirty="0" smtClean="0">
                    <a:solidFill>
                      <a:srgbClr val="0070C0"/>
                    </a:solidFill>
                  </a:rPr>
                  <a:t>в рейс</a:t>
                </a:r>
              </a:p>
            </p:txBody>
          </p:sp>
          <p:pic>
            <p:nvPicPr>
              <p:cNvPr id="54" name="Picture 5" descr="C:\Users\lvv\AppData\Local\Microsoft\Windows\Temporary Internet Files\Content.IE5\261H8FQ0\MC900441741[1]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034" y="2868229"/>
                <a:ext cx="697575" cy="697575"/>
              </a:xfrm>
              <a:prstGeom prst="rect">
                <a:avLst/>
              </a:prstGeom>
              <a:noFill/>
              <a:scene3d>
                <a:camera prst="orthographicFront">
                  <a:rot lat="0" lon="10800000" rev="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Группа 21"/>
          <p:cNvGrpSpPr/>
          <p:nvPr/>
        </p:nvGrpSpPr>
        <p:grpSpPr>
          <a:xfrm>
            <a:off x="61991" y="4842638"/>
            <a:ext cx="3057486" cy="1737068"/>
            <a:chOff x="61991" y="4842638"/>
            <a:chExt cx="3057486" cy="1737068"/>
          </a:xfrm>
        </p:grpSpPr>
        <p:pic>
          <p:nvPicPr>
            <p:cNvPr id="41" name="Picture 5" descr="C:\Users\lvv\AppData\Local\Microsoft\Windows\Temporary Internet Files\Content.IE5\261H8FQ0\MC900441741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66106" y="5495655"/>
              <a:ext cx="755327" cy="697575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Стрелка вправо 48"/>
            <p:cNvSpPr/>
            <p:nvPr/>
          </p:nvSpPr>
          <p:spPr>
            <a:xfrm rot="10800000">
              <a:off x="1043608" y="5008011"/>
              <a:ext cx="2064518" cy="1083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трелка вправо 49"/>
            <p:cNvSpPr/>
            <p:nvPr/>
          </p:nvSpPr>
          <p:spPr>
            <a:xfrm rot="10800000">
              <a:off x="2677427" y="5852872"/>
              <a:ext cx="442050" cy="1083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338257" y="6056486"/>
              <a:ext cx="14957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</a:rPr>
                <a:t>Доставка </a:t>
              </a:r>
              <a:br>
                <a:rPr lang="ru-RU" sz="1400" dirty="0" smtClean="0">
                  <a:solidFill>
                    <a:srgbClr val="0070C0"/>
                  </a:solidFill>
                </a:rPr>
              </a:br>
              <a:r>
                <a:rPr lang="ru-RU" sz="1400" dirty="0" smtClean="0">
                  <a:solidFill>
                    <a:srgbClr val="0070C0"/>
                  </a:solidFill>
                </a:rPr>
                <a:t>грузополучателю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991" y="5571151"/>
              <a:ext cx="120670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</a:rPr>
                <a:t>Выдача</a:t>
              </a:r>
              <a:br>
                <a:rPr lang="ru-RU" sz="1400" dirty="0" smtClean="0">
                  <a:solidFill>
                    <a:srgbClr val="0070C0"/>
                  </a:solidFill>
                </a:rPr>
              </a:br>
              <a:r>
                <a:rPr lang="ru-RU" sz="1400" dirty="0" err="1" smtClean="0">
                  <a:solidFill>
                    <a:srgbClr val="0070C0"/>
                  </a:solidFill>
                </a:rPr>
                <a:t>грузополуча</a:t>
              </a:r>
              <a:r>
                <a:rPr lang="en-US" sz="1400" dirty="0" smtClean="0">
                  <a:solidFill>
                    <a:srgbClr val="0070C0"/>
                  </a:solidFill>
                </a:rPr>
                <a:t>-</a:t>
              </a:r>
              <a:r>
                <a:rPr lang="ru-RU" sz="1400" dirty="0" err="1" smtClean="0">
                  <a:solidFill>
                    <a:srgbClr val="0070C0"/>
                  </a:solidFill>
                </a:rPr>
                <a:t>телю</a:t>
              </a:r>
              <a:endParaRPr lang="ru-RU" sz="1400" dirty="0" smtClean="0">
                <a:solidFill>
                  <a:srgbClr val="0070C0"/>
                </a:solidFill>
              </a:endParaRPr>
            </a:p>
          </p:txBody>
        </p:sp>
        <p:pic>
          <p:nvPicPr>
            <p:cNvPr id="55" name="Picture 10" descr="C:\Users\lvv\AppData\Local\Microsoft\Windows\Temporary Internet Files\Content.IE5\261H8FQ0\MC900295011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2577" y="4842638"/>
              <a:ext cx="656380" cy="797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трелка вправо 55"/>
            <p:cNvSpPr/>
            <p:nvPr/>
          </p:nvSpPr>
          <p:spPr>
            <a:xfrm rot="12706365">
              <a:off x="1039015" y="5660299"/>
              <a:ext cx="442050" cy="1083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654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грузами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Реестр грузов представляет перечень заказов/грузов удовлетворяющих заданным условиям. Список может быть отфильтрован и отсортирован по желанию пользователя. В реестре наглядно отображается текущее состояние каждого груза.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BP4:TMS </a:t>
            </a:r>
            <a:r>
              <a:rPr lang="ru-RU" dirty="0" smtClean="0"/>
              <a:t>Управление грузоперевозками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413"/>
            <a:ext cx="8640960" cy="46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96" y="1565588"/>
            <a:ext cx="7009448" cy="4010787"/>
          </a:xfrm>
          <a:prstGeom prst="rect">
            <a:avLst/>
          </a:prstGeom>
          <a:noFill/>
          <a:ln>
            <a:noFill/>
          </a:ln>
          <a:effectLst>
            <a:outerShdw blurRad="2794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96" y="1565588"/>
            <a:ext cx="7009448" cy="4010787"/>
          </a:xfrm>
          <a:prstGeom prst="rect">
            <a:avLst/>
          </a:prstGeom>
          <a:noFill/>
          <a:ln>
            <a:noFill/>
          </a:ln>
          <a:effectLst>
            <a:outerShdw blurRad="2794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96" y="1565588"/>
            <a:ext cx="7009448" cy="4010787"/>
          </a:xfrm>
          <a:prstGeom prst="rect">
            <a:avLst/>
          </a:prstGeom>
          <a:noFill/>
          <a:ln>
            <a:noFill/>
          </a:ln>
          <a:effectLst>
            <a:outerShdw blurRad="2794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96" y="1565587"/>
            <a:ext cx="7009448" cy="4010787"/>
          </a:xfrm>
          <a:prstGeom prst="rect">
            <a:avLst/>
          </a:prstGeom>
          <a:noFill/>
          <a:ln>
            <a:noFill/>
          </a:ln>
          <a:effectLst>
            <a:outerShdw blurRad="2794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документов по грузам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BP4:TMS </a:t>
            </a:r>
            <a:r>
              <a:rPr lang="ru-RU" dirty="0"/>
              <a:t>Управление </a:t>
            </a:r>
            <a:r>
              <a:rPr lang="ru-RU" dirty="0" smtClean="0"/>
              <a:t>грузоперевозками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7824"/>
            <a:ext cx="5261801" cy="3118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844824"/>
            <a:ext cx="5781675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39" y="2730624"/>
            <a:ext cx="5972175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44318"/>
            <a:ext cx="3947922" cy="3815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3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41458"/>
            <a:ext cx="8697869" cy="463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рейсами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Реестр рейсов отображает информацию о всех транспортировках, как планируемых, так и фактически исполняемых. Мы видим текущее состояние каждого рейса и дополнительные сведения: например, здесь цветом выделены рейсы, по которым есть переработки и/или простои.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BP4:TMS </a:t>
            </a:r>
            <a:r>
              <a:rPr lang="ru-RU" dirty="0"/>
              <a:t>Управление грузоперевозками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57" y="1431210"/>
            <a:ext cx="6852285" cy="4255961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56" y="1431210"/>
            <a:ext cx="6852285" cy="4255961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57" y="1431210"/>
            <a:ext cx="6852285" cy="4255961"/>
          </a:xfrm>
          <a:prstGeom prst="rect">
            <a:avLst/>
          </a:prstGeom>
          <a:noFill/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9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документов рейса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Система обеспечивает печать комплекта сопроводительных документов рейса грузоперевозки.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BP4:TMS </a:t>
            </a:r>
            <a:r>
              <a:rPr lang="ru-RU" dirty="0"/>
              <a:t>Управление </a:t>
            </a:r>
            <a:r>
              <a:rPr lang="ru-RU" dirty="0" smtClean="0"/>
              <a:t>грузоперевозками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48" y="1303324"/>
            <a:ext cx="5613845" cy="3312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48446"/>
            <a:ext cx="3941636" cy="3828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5581"/>
            <a:ext cx="3941636" cy="3891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18182"/>
            <a:ext cx="5500688" cy="3658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9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BP4:WMS </a:t>
            </a:r>
            <a:r>
              <a:rPr lang="ru-RU" dirty="0" smtClean="0"/>
              <a:t>Управление складом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Данный модуль ориентирован на автоматизацию процессов управления складским учётом с использованием адресного ячеечного хранения и инструментария автоматической идентификации хранимых запасов и грузов. </a:t>
            </a:r>
            <a:endParaRPr lang="en-US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6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Основной функционал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000" b="0" dirty="0" smtClean="0"/>
              <a:t>Учет </a:t>
            </a:r>
            <a:r>
              <a:rPr lang="ru-RU" sz="2000" b="0" dirty="0"/>
              <a:t>по владельцам для оказания услуг ответственного хранения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000" b="0" dirty="0" err="1"/>
              <a:t>Партионный</a:t>
            </a:r>
            <a:r>
              <a:rPr lang="ru-RU" sz="2000" b="0" dirty="0"/>
              <a:t> учет в разрезе срока годности, поступления, серийному номеру, упаковке, причинам блокировки и прочим параметрам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000" b="0" dirty="0"/>
              <a:t>Постоянный учет складских остатков в разрезе владельцев, номенклатуры, партий, ячеек и перемещаемых единиц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000" b="0" dirty="0" smtClean="0"/>
              <a:t>Гибкая </a:t>
            </a:r>
            <a:r>
              <a:rPr lang="ru-RU" sz="2000" b="0" dirty="0"/>
              <a:t>маршрутизация перемещений между ячейками в зависимости от многих </a:t>
            </a:r>
            <a:r>
              <a:rPr lang="ru-RU" sz="2000" b="0" dirty="0" smtClean="0"/>
              <a:t>параметров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000" b="0" dirty="0" smtClean="0"/>
              <a:t>Полностью </a:t>
            </a:r>
            <a:r>
              <a:rPr lang="ru-RU" sz="2000" b="0" dirty="0"/>
              <a:t>внутренняя безбумажная технология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000" b="0" dirty="0" smtClean="0"/>
              <a:t>Контроль </a:t>
            </a:r>
            <a:r>
              <a:rPr lang="ru-RU" sz="2000" b="0" dirty="0"/>
              <a:t>запрета совместного складирования различных групп продукции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000" b="0" dirty="0"/>
              <a:t>Учет, сканирование и печать сертификатов качества и других сопроводительных документов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ru-RU" sz="2000" b="0" dirty="0" smtClean="0"/>
              <a:t>Полная интеграция с системой </a:t>
            </a:r>
            <a:r>
              <a:rPr lang="en-US" sz="2000" b="0" dirty="0" smtClean="0"/>
              <a:t>TMS</a:t>
            </a:r>
            <a:endParaRPr lang="ru-RU" sz="2000" b="0" dirty="0"/>
          </a:p>
          <a:p>
            <a:pPr marL="742950" lvl="2" indent="-342900">
              <a:tabLst>
                <a:tab pos="363538" algn="l"/>
                <a:tab pos="1438275" algn="l"/>
              </a:tabLst>
            </a:pPr>
            <a:endParaRPr lang="ru-RU" sz="1600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2627313" y="333375"/>
            <a:ext cx="6516687" cy="2873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>
                <a:tab pos="363538" algn="l"/>
                <a:tab pos="1438275" algn="l"/>
              </a:tabLst>
              <a:defRPr sz="3200" b="1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BP4:WMS </a:t>
            </a:r>
            <a:r>
              <a:rPr lang="ru-RU" dirty="0" smtClean="0">
                <a:solidFill>
                  <a:schemeClr val="bg1"/>
                </a:solidFill>
              </a:rPr>
              <a:t>Управление складом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склада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Система позволяет описать развитую топологию мест </a:t>
            </a:r>
            <a:r>
              <a:rPr lang="ru-RU" dirty="0" err="1" smtClean="0"/>
              <a:t>хранеиея</a:t>
            </a:r>
            <a:r>
              <a:rPr lang="ru-RU" dirty="0" smtClean="0"/>
              <a:t> (терминалов и/или складов) компании. Справочники мест хранения в системе </a:t>
            </a:r>
            <a:r>
              <a:rPr lang="en-US" dirty="0" smtClean="0"/>
              <a:t>WMS </a:t>
            </a:r>
            <a:r>
              <a:rPr lang="ru-RU" dirty="0" smtClean="0"/>
              <a:t>полностью синхронизированы с аналогичными объектами системы </a:t>
            </a:r>
            <a:r>
              <a:rPr lang="en-US" dirty="0" smtClean="0"/>
              <a:t>TMS. </a:t>
            </a:r>
            <a:r>
              <a:rPr lang="ru-RU" dirty="0" smtClean="0"/>
              <a:t>Ячейки могут быть предназначены для хранения конкретных групп товаров.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BP4:WMS </a:t>
            </a:r>
            <a:r>
              <a:rPr lang="ru-RU" dirty="0" smtClean="0"/>
              <a:t>Управление складом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6966"/>
            <a:ext cx="8640960" cy="46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4105085" cy="2942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4105085" cy="2942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4105085" cy="2942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4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Приёмка на склад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/>
              <a:t>Приемка по предварительному уведомлению </a:t>
            </a:r>
            <a:r>
              <a:rPr lang="ru-RU" sz="1600" b="0" dirty="0" smtClean="0"/>
              <a:t>о</a:t>
            </a:r>
            <a:r>
              <a:rPr lang="en-US" sz="1600" b="0" dirty="0" smtClean="0"/>
              <a:t> </a:t>
            </a:r>
            <a:r>
              <a:rPr lang="ru-RU" sz="1600" b="0" dirty="0" smtClean="0"/>
              <a:t>поступлении (по информации из </a:t>
            </a:r>
            <a:r>
              <a:rPr lang="en-US" sz="1600" b="0" dirty="0" smtClean="0"/>
              <a:t>TMS)</a:t>
            </a:r>
            <a:r>
              <a:rPr lang="ru-RU" sz="1600" b="0" dirty="0" smtClean="0"/>
              <a:t> </a:t>
            </a:r>
            <a:r>
              <a:rPr lang="ru-RU" sz="1600" b="0" dirty="0"/>
              <a:t>с отслеживанием расхождений и печати акта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/>
              <a:t>Загрузка предварительных уведомлений из корпоративной системы или ввод вручную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/>
              <a:t>Приемка по </a:t>
            </a:r>
            <a:r>
              <a:rPr lang="ru-RU" sz="1600" b="0" dirty="0" smtClean="0"/>
              <a:t>факту</a:t>
            </a:r>
            <a:r>
              <a:rPr lang="en-US" sz="1600" b="0" dirty="0" smtClean="0"/>
              <a:t> </a:t>
            </a:r>
            <a:r>
              <a:rPr lang="ru-RU" sz="1600" b="0" dirty="0" smtClean="0"/>
              <a:t>прихода груза</a:t>
            </a:r>
            <a:endParaRPr lang="ru-RU" sz="1600" b="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/>
              <a:t>Различные виды </a:t>
            </a:r>
            <a:r>
              <a:rPr lang="ru-RU" sz="1600" b="0" dirty="0" smtClean="0"/>
              <a:t>приемки: </a:t>
            </a:r>
            <a:r>
              <a:rPr lang="ru-RU" sz="1600" b="0" dirty="0"/>
              <a:t>от поставщиков, возвраты от покупателей, перемещения между </a:t>
            </a:r>
            <a:r>
              <a:rPr lang="ru-RU" sz="1600" b="0" dirty="0" smtClean="0"/>
              <a:t>собственными складами</a:t>
            </a:r>
            <a:endParaRPr lang="ru-RU" sz="1600" b="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/>
              <a:t>Контроль приемки (превышение ожидаемого количества, кратность упаковки, объем и вес паллеты и т.п.)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/>
              <a:t>Возможность корректировки результатов приемки до его закрытия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/>
              <a:t>Приемка на сборные паллеты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 smtClean="0"/>
              <a:t>Блокировка </a:t>
            </a:r>
            <a:r>
              <a:rPr lang="ru-RU" sz="1600" b="0" dirty="0"/>
              <a:t>продукции при приемке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/>
              <a:t>Приемка паллет одновременно с размещением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/>
              <a:t>Приемка не именованных товаров на паллетах, с дальнейшей отгрузкой по заказам </a:t>
            </a:r>
            <a:r>
              <a:rPr lang="ru-RU" sz="1600" b="0" dirty="0" smtClean="0"/>
              <a:t>(</a:t>
            </a:r>
            <a:r>
              <a:rPr lang="en-US" sz="1600" b="0" dirty="0" smtClean="0"/>
              <a:t>cross docking</a:t>
            </a:r>
            <a:r>
              <a:rPr lang="ru-RU" sz="1600" b="0" dirty="0" smtClean="0"/>
              <a:t>)</a:t>
            </a:r>
            <a:endParaRPr lang="ru-RU" sz="1600" b="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0" dirty="0"/>
              <a:t>Печать различных входных товарных этикеток под каждый вид продукции с возможностью вывода на разные принтера в зависимости от используемого формата </a:t>
            </a:r>
            <a:r>
              <a:rPr lang="ru-RU" sz="1600" b="0" dirty="0" smtClean="0"/>
              <a:t>ленты</a:t>
            </a:r>
            <a:endParaRPr lang="ru-RU" sz="1600" b="0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2627313" y="333375"/>
            <a:ext cx="6516687" cy="2873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>
                <a:tab pos="363538" algn="l"/>
                <a:tab pos="1438275" algn="l"/>
              </a:tabLst>
              <a:defRPr sz="3200" b="1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BP4:WMS </a:t>
            </a:r>
            <a:r>
              <a:rPr lang="ru-RU" dirty="0">
                <a:solidFill>
                  <a:schemeClr val="bg1"/>
                </a:solidFill>
              </a:rPr>
              <a:t>Управление складом</a:t>
            </a:r>
          </a:p>
        </p:txBody>
      </p:sp>
    </p:spTree>
    <p:extLst>
      <p:ext uri="{BB962C8B-B14F-4D97-AF65-F5344CB8AC3E}">
        <p14:creationId xmlns:p14="http://schemas.microsoft.com/office/powerpoint/2010/main" val="21316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поступления на склад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 приёмке товара система обеспечивает уникальную маркировку (штрих-код), для каждой номенклатурной позиции можно настроить произвольный набор дополнительных свойств: например, размерные сетки для одежды/обуви, специальные свойства для пищевых продуктов и т.д.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BP4:WMS </a:t>
            </a:r>
            <a:r>
              <a:rPr lang="ru-RU" dirty="0"/>
              <a:t>Управление складом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413"/>
            <a:ext cx="86472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26" y="1799876"/>
            <a:ext cx="6110478" cy="3545586"/>
          </a:xfrm>
          <a:prstGeom prst="rect">
            <a:avLst/>
          </a:prstGeom>
          <a:noFill/>
          <a:ln>
            <a:noFill/>
          </a:ln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системы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03848" y="1628800"/>
            <a:ext cx="5688632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>
                <a:tab pos="363538" algn="l"/>
                <a:tab pos="1438275" algn="l"/>
              </a:tabLst>
              <a:defRPr sz="3200" b="1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Управление взаимоотношениями</a:t>
            </a:r>
          </a:p>
          <a:p>
            <a:r>
              <a:rPr lang="ru-RU" sz="2800" dirty="0" smtClean="0"/>
              <a:t>Управление грузоперевозками</a:t>
            </a:r>
          </a:p>
          <a:p>
            <a:r>
              <a:rPr lang="ru-RU" sz="2800" dirty="0" smtClean="0"/>
              <a:t>Управление складом</a:t>
            </a:r>
          </a:p>
          <a:p>
            <a:r>
              <a:rPr lang="ru-RU" sz="2800" dirty="0" smtClean="0"/>
              <a:t>Управление покупками</a:t>
            </a:r>
          </a:p>
          <a:p>
            <a:r>
              <a:rPr lang="ru-RU" sz="2800" dirty="0" smtClean="0"/>
              <a:t>Управление продажами</a:t>
            </a:r>
          </a:p>
          <a:p>
            <a:r>
              <a:rPr lang="ru-RU" sz="2800" dirty="0" smtClean="0"/>
              <a:t>Интеграция с другими системами</a:t>
            </a:r>
          </a:p>
          <a:p>
            <a:r>
              <a:rPr lang="ru-RU" sz="2800" dirty="0" smtClean="0"/>
              <a:t>Конструктор – конфигурирование и настройка системы</a:t>
            </a:r>
          </a:p>
          <a:p>
            <a:endParaRPr lang="ru-RU" sz="2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691680" y="2665104"/>
            <a:ext cx="870096" cy="1000111"/>
            <a:chOff x="1587777" y="314660"/>
            <a:chExt cx="870096" cy="1000111"/>
          </a:xfrm>
          <a:effectLst>
            <a:outerShdw blurRad="127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25" name="Шестиугольник 24"/>
            <p:cNvSpPr/>
            <p:nvPr/>
          </p:nvSpPr>
          <p:spPr>
            <a:xfrm rot="5400000">
              <a:off x="1522769" y="379668"/>
              <a:ext cx="1000111" cy="870096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стиугольник 4"/>
            <p:cNvSpPr/>
            <p:nvPr/>
          </p:nvSpPr>
          <p:spPr>
            <a:xfrm>
              <a:off x="1723366" y="470512"/>
              <a:ext cx="598916" cy="688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TMS</a:t>
              </a:r>
              <a:endParaRPr lang="ru-RU" sz="18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0777" y="2662374"/>
            <a:ext cx="870096" cy="1000111"/>
            <a:chOff x="636874" y="311930"/>
            <a:chExt cx="870096" cy="1000111"/>
          </a:xfrm>
          <a:effectLst>
            <a:outerShdw blurRad="127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23" name="Шестиугольник 22"/>
            <p:cNvSpPr/>
            <p:nvPr/>
          </p:nvSpPr>
          <p:spPr>
            <a:xfrm rot="5400000">
              <a:off x="571866" y="376938"/>
              <a:ext cx="1000111" cy="870096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31273"/>
                <a:satOff val="-204"/>
                <a:lumOff val="3508"/>
                <a:alphaOff val="0"/>
              </a:schemeClr>
            </a:fillRef>
            <a:effectRef idx="2">
              <a:schemeClr val="accent3">
                <a:shade val="80000"/>
                <a:hueOff val="31273"/>
                <a:satOff val="-204"/>
                <a:lumOff val="35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Шестиугольник 6"/>
            <p:cNvSpPr/>
            <p:nvPr/>
          </p:nvSpPr>
          <p:spPr>
            <a:xfrm>
              <a:off x="772463" y="467782"/>
              <a:ext cx="598916" cy="688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WMS</a:t>
              </a:r>
              <a:endParaRPr lang="ru-RU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220027" y="3513999"/>
            <a:ext cx="870096" cy="1000111"/>
            <a:chOff x="1116124" y="1163555"/>
            <a:chExt cx="870096" cy="1000111"/>
          </a:xfrm>
          <a:effectLst>
            <a:outerShdw blurRad="127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21" name="Шестиугольник 20"/>
            <p:cNvSpPr/>
            <p:nvPr/>
          </p:nvSpPr>
          <p:spPr>
            <a:xfrm rot="5400000">
              <a:off x="1051116" y="1228563"/>
              <a:ext cx="1000111" cy="870096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62545"/>
                <a:satOff val="-409"/>
                <a:lumOff val="7015"/>
                <a:alphaOff val="0"/>
              </a:schemeClr>
            </a:fillRef>
            <a:effectRef idx="2">
              <a:schemeClr val="accent3">
                <a:shade val="80000"/>
                <a:hueOff val="62545"/>
                <a:satOff val="-409"/>
                <a:lumOff val="70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Шестиугольник 8"/>
            <p:cNvSpPr/>
            <p:nvPr/>
          </p:nvSpPr>
          <p:spPr>
            <a:xfrm>
              <a:off x="1251713" y="1319407"/>
              <a:ext cx="598916" cy="688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/>
                <a:t>CRM</a:t>
              </a:r>
              <a:endParaRPr lang="ru-RU" sz="18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159732" y="3513999"/>
            <a:ext cx="870096" cy="1000111"/>
            <a:chOff x="2055829" y="1163555"/>
            <a:chExt cx="870096" cy="1000111"/>
          </a:xfrm>
          <a:effectLst>
            <a:outerShdw blurRad="127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9" name="Шестиугольник 18"/>
            <p:cNvSpPr/>
            <p:nvPr/>
          </p:nvSpPr>
          <p:spPr>
            <a:xfrm rot="5400000">
              <a:off x="1990821" y="1228563"/>
              <a:ext cx="1000111" cy="870096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93818"/>
                <a:satOff val="-613"/>
                <a:lumOff val="10523"/>
                <a:alphaOff val="0"/>
              </a:schemeClr>
            </a:fillRef>
            <a:effectRef idx="2">
              <a:schemeClr val="accent3">
                <a:shade val="80000"/>
                <a:hueOff val="93818"/>
                <a:satOff val="-613"/>
                <a:lumOff val="1052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Шестиугольник 10"/>
            <p:cNvSpPr/>
            <p:nvPr/>
          </p:nvSpPr>
          <p:spPr>
            <a:xfrm>
              <a:off x="2191418" y="1319407"/>
              <a:ext cx="598916" cy="688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Покупки</a:t>
              </a:r>
              <a:endParaRPr lang="ru-RU" sz="12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70572" y="3518894"/>
            <a:ext cx="870105" cy="1000111"/>
            <a:chOff x="146430" y="1198389"/>
            <a:chExt cx="870105" cy="1000111"/>
          </a:xfrm>
          <a:effectLst>
            <a:outerShdw blurRad="127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7" name="Шестиугольник 16"/>
            <p:cNvSpPr/>
            <p:nvPr/>
          </p:nvSpPr>
          <p:spPr>
            <a:xfrm rot="5400000">
              <a:off x="81427" y="1263392"/>
              <a:ext cx="1000111" cy="870105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156364"/>
                <a:satOff val="-1022"/>
                <a:lumOff val="17539"/>
                <a:alphaOff val="0"/>
              </a:schemeClr>
            </a:fillRef>
            <a:effectRef idx="2">
              <a:schemeClr val="accent3">
                <a:shade val="80000"/>
                <a:hueOff val="156364"/>
                <a:satOff val="-1022"/>
                <a:lumOff val="175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Шестиугольник 12"/>
            <p:cNvSpPr/>
            <p:nvPr/>
          </p:nvSpPr>
          <p:spPr>
            <a:xfrm>
              <a:off x="282022" y="1354240"/>
              <a:ext cx="598921" cy="688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Продажи</a:t>
              </a:r>
              <a:endParaRPr lang="ru-RU" sz="12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40334" y="4401627"/>
            <a:ext cx="870096" cy="1000111"/>
            <a:chOff x="636431" y="2051183"/>
            <a:chExt cx="870096" cy="1000111"/>
          </a:xfrm>
          <a:effectLst>
            <a:outerShdw blurRad="127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5" name="Шестиугольник 14"/>
            <p:cNvSpPr/>
            <p:nvPr/>
          </p:nvSpPr>
          <p:spPr>
            <a:xfrm rot="5400000">
              <a:off x="571423" y="2116191"/>
              <a:ext cx="1000111" cy="870096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187636"/>
                <a:satOff val="-1227"/>
                <a:lumOff val="21046"/>
                <a:alphaOff val="0"/>
              </a:schemeClr>
            </a:fillRef>
            <a:effectRef idx="2">
              <a:schemeClr val="accent3">
                <a:shade val="80000"/>
                <a:hueOff val="187636"/>
                <a:satOff val="-1227"/>
                <a:lumOff val="210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Шестиугольник 14"/>
            <p:cNvSpPr/>
            <p:nvPr/>
          </p:nvSpPr>
          <p:spPr>
            <a:xfrm>
              <a:off x="772020" y="2207035"/>
              <a:ext cx="598916" cy="688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1C</a:t>
              </a:r>
              <a:endParaRPr lang="ru-RU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83206" y="4397727"/>
            <a:ext cx="870096" cy="1000111"/>
            <a:chOff x="1579303" y="2047283"/>
            <a:chExt cx="870096" cy="1000111"/>
          </a:xfrm>
          <a:effectLst>
            <a:outerShdw blurRad="127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3" name="Шестиугольник 12"/>
            <p:cNvSpPr/>
            <p:nvPr/>
          </p:nvSpPr>
          <p:spPr>
            <a:xfrm rot="5400000">
              <a:off x="1514295" y="2112291"/>
              <a:ext cx="1000111" cy="870096"/>
            </a:xfrm>
            <a:prstGeom prst="hexagon">
              <a:avLst>
                <a:gd name="adj" fmla="val 25000"/>
                <a:gd name="vf" fmla="val 1154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fillRef>
            <a:effectRef idx="2">
              <a:schemeClr val="accent3">
                <a:shade val="80000"/>
                <a:hueOff val="218909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Шестиугольник 16"/>
            <p:cNvSpPr/>
            <p:nvPr/>
          </p:nvSpPr>
          <p:spPr>
            <a:xfrm>
              <a:off x="1714892" y="2203135"/>
              <a:ext cx="598916" cy="6884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/>
                <a:t>B2B</a:t>
              </a:r>
              <a:endParaRPr lang="ru-RU" kern="1200" dirty="0"/>
            </a:p>
          </p:txBody>
        </p:sp>
      </p:grpSp>
      <p:grpSp>
        <p:nvGrpSpPr>
          <p:cNvPr id="19456" name="Группа 19455"/>
          <p:cNvGrpSpPr/>
          <p:nvPr/>
        </p:nvGrpSpPr>
        <p:grpSpPr>
          <a:xfrm>
            <a:off x="1210794" y="1814572"/>
            <a:ext cx="870096" cy="1000111"/>
            <a:chOff x="1210794" y="1364638"/>
            <a:chExt cx="870096" cy="1000111"/>
          </a:xfrm>
          <a:effectLst>
            <a:outerShdw blurRad="12700" dist="381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28" name="Группа 27"/>
            <p:cNvGrpSpPr/>
            <p:nvPr/>
          </p:nvGrpSpPr>
          <p:grpSpPr>
            <a:xfrm>
              <a:off x="1210794" y="1364638"/>
              <a:ext cx="870096" cy="1000111"/>
              <a:chOff x="1587777" y="314660"/>
              <a:chExt cx="870096" cy="1000111"/>
            </a:xfrm>
            <a:scene3d>
              <a:camera prst="orthographicFront"/>
              <a:lightRig rig="flat" dir="t"/>
            </a:scene3d>
          </p:grpSpPr>
          <p:sp>
            <p:nvSpPr>
              <p:cNvPr id="29" name="Шестиугольник 28"/>
              <p:cNvSpPr/>
              <p:nvPr/>
            </p:nvSpPr>
            <p:spPr>
              <a:xfrm rot="5400000">
                <a:off x="1522769" y="379668"/>
                <a:ext cx="1000111" cy="870096"/>
              </a:xfrm>
              <a:prstGeom prst="hexagon">
                <a:avLst>
                  <a:gd name="adj" fmla="val 25000"/>
                  <a:gd name="vf" fmla="val 11547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Шестиугольник 4"/>
              <p:cNvSpPr/>
              <p:nvPr/>
            </p:nvSpPr>
            <p:spPr>
              <a:xfrm>
                <a:off x="1723366" y="470512"/>
                <a:ext cx="598916" cy="68840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kern="1200" dirty="0"/>
              </a:p>
            </p:txBody>
          </p:sp>
        </p:grpSp>
        <p:pic>
          <p:nvPicPr>
            <p:cNvPr id="19459" name="Picture 3" descr="C:\Users\lvv\AppData\Local\Microsoft\Windows\Temporary Internet Files\Content.IE5\XJAZZXFL\MC900285398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736" y="1524043"/>
              <a:ext cx="684435" cy="633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4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94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94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9" y="1268413"/>
            <a:ext cx="3954209" cy="2960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Печать документов при приёмке товаров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Система позволяет печатать полный комплект документов, необходимых при регистрации приёмки товаров на склад: документы владельцу груза (формы МХ-1), </a:t>
            </a:r>
            <a:r>
              <a:rPr lang="ru-RU" dirty="0" err="1" smtClean="0"/>
              <a:t>внутрискладские</a:t>
            </a:r>
            <a:r>
              <a:rPr lang="ru-RU" dirty="0" smtClean="0"/>
              <a:t> распоряжения, этикетки для маркировки грузовых мест.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BP4:WMS </a:t>
            </a:r>
            <a:r>
              <a:rPr lang="ru-RU" dirty="0"/>
              <a:t>Управление складом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93" y="1862219"/>
            <a:ext cx="3979355" cy="3998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75" y="2857755"/>
            <a:ext cx="343852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Текущее состояние склада (просмотр складских партий)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каждой партии товара на складе доступна информация о её местонахождении на сладе (ячейке), количестве, весе и объёме, дате поступления на склад (сроке хранения на складе), владельце и поставщике партии. Система хранит полную историю перемещения партии от поступления на склад до отгрузки.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BP4:WMS </a:t>
            </a:r>
            <a:r>
              <a:rPr lang="ru-RU" dirty="0" smtClean="0"/>
              <a:t>Управление складом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413"/>
            <a:ext cx="864729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595432" cy="3224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595432" cy="3224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595432" cy="3224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595432" cy="3224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2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BP4:SALES </a:t>
            </a:r>
            <a:r>
              <a:rPr lang="ru-RU" dirty="0" smtClean="0"/>
              <a:t>Управление продажами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Регистрация и документальное оформление взаимоотношений с клиентами компании</a:t>
            </a:r>
          </a:p>
          <a:p>
            <a:pPr lvl="1"/>
            <a:r>
              <a:rPr lang="ru-RU" dirty="0" smtClean="0"/>
              <a:t>Ведение базы клиентов. Учёт специфических свойств клиентов, специальных прейскурантов (тарифов) клиента</a:t>
            </a:r>
            <a:endParaRPr lang="en-US" dirty="0" smtClean="0"/>
          </a:p>
          <a:p>
            <a:pPr lvl="1"/>
            <a:r>
              <a:rPr lang="ru-RU" dirty="0" smtClean="0"/>
              <a:t>Учёт договорных отношений, гибкое описание атрибутов и условий договоров с клиентами</a:t>
            </a:r>
          </a:p>
          <a:p>
            <a:pPr lvl="1"/>
            <a:r>
              <a:rPr lang="ru-RU" dirty="0" smtClean="0"/>
              <a:t>Автоматизированный процесс выставления счетов, контроль оплаты.</a:t>
            </a:r>
          </a:p>
          <a:p>
            <a:pPr lvl="1"/>
            <a:r>
              <a:rPr lang="ru-RU" dirty="0" smtClean="0"/>
              <a:t>Автоматизированный процесс формирования актов, учёт специфических требований договора с клиентом по правилам оформления актов</a:t>
            </a:r>
          </a:p>
          <a:p>
            <a:pPr lvl="1"/>
            <a:r>
              <a:rPr lang="ru-RU" dirty="0" smtClean="0"/>
              <a:t>Мультивалютный учёт</a:t>
            </a:r>
          </a:p>
          <a:p>
            <a:pPr lvl="1"/>
            <a:r>
              <a:rPr lang="ru-RU" dirty="0" smtClean="0"/>
              <a:t>Интеграция с бухгалтерской системой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47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Клиенты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Перечень клиентов формируется из общего списка контрагентов, помеченных, как  клиенты нашей фирмы. Контрагент, объявленный клиентом, приобретает набор дополнительных свойств: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BP4:SALES </a:t>
            </a:r>
            <a:r>
              <a:rPr lang="ru-RU" dirty="0" smtClean="0"/>
              <a:t>Управление продажами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6" y="1268413"/>
            <a:ext cx="8655174" cy="46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702302" cy="2828925"/>
          </a:xfrm>
          <a:prstGeom prst="rect">
            <a:avLst/>
          </a:prstGeom>
          <a:noFill/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702302" cy="2828925"/>
          </a:xfrm>
          <a:prstGeom prst="rect">
            <a:avLst/>
          </a:prstGeom>
          <a:noFill/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702302" cy="2828925"/>
          </a:xfrm>
          <a:prstGeom prst="rect">
            <a:avLst/>
          </a:prstGeom>
          <a:noFill/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702302" cy="2828925"/>
          </a:xfrm>
          <a:prstGeom prst="rect">
            <a:avLst/>
          </a:prstGeom>
          <a:noFill/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702302" cy="2828925"/>
          </a:xfrm>
          <a:prstGeom prst="rect">
            <a:avLst/>
          </a:prstGeom>
          <a:noFill/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85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Баланс взаиморасчётов с клиентом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 каждому клиенту система предоставляет полную информацию об истории и итогах взаиморасчётов, что позволяет менеджеру оперативно принимать решения о дальнейшей работе с данным клиентом. История формируется на основании всех счетов, актов и платежей данного клиента.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BP4:SALES </a:t>
            </a:r>
            <a:r>
              <a:rPr lang="ru-RU" dirty="0" smtClean="0"/>
              <a:t>Управление продажами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6" y="1268413"/>
            <a:ext cx="8655174" cy="46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4702302" cy="2828925"/>
          </a:xfrm>
          <a:prstGeom prst="rect">
            <a:avLst/>
          </a:prstGeom>
          <a:noFill/>
          <a:ln>
            <a:noFill/>
          </a:ln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33970"/>
            <a:ext cx="4872038" cy="3658743"/>
          </a:xfrm>
          <a:prstGeom prst="rect">
            <a:avLst/>
          </a:prstGeom>
          <a:noFill/>
          <a:ln>
            <a:noFill/>
          </a:ln>
          <a:effectLst>
            <a:outerShdw blurRad="4953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33970"/>
            <a:ext cx="4872038" cy="3658743"/>
          </a:xfrm>
          <a:prstGeom prst="rect">
            <a:avLst/>
          </a:prstGeom>
          <a:noFill/>
          <a:ln>
            <a:noFill/>
          </a:ln>
          <a:effectLst>
            <a:outerShdw blurRad="4953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33970"/>
            <a:ext cx="4872038" cy="3658743"/>
          </a:xfrm>
          <a:prstGeom prst="rect">
            <a:avLst/>
          </a:prstGeom>
          <a:noFill/>
          <a:ln>
            <a:noFill/>
          </a:ln>
          <a:effectLst>
            <a:outerShdw blurRad="4953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34096" y="4115470"/>
            <a:ext cx="864096" cy="32164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3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3" y="1268414"/>
            <a:ext cx="864729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Реестр продаж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Реестр продаж содержит перечень актов, сформированных по выполненным услугам. Акт может быть сформирован вручную пользователем либо в автоматическом режиме по выбранному грузу или сразу по нескольким грузам (например за заданный интервал времени).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BP4:SALES </a:t>
            </a:r>
            <a:r>
              <a:rPr lang="ru-RU" dirty="0" smtClean="0"/>
              <a:t>Управление продажами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37514" cy="3727895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37514" cy="3727895"/>
          </a:xfrm>
          <a:prstGeom prst="rect">
            <a:avLst/>
          </a:prstGeom>
          <a:noFill/>
          <a:ln>
            <a:noFill/>
          </a:ln>
          <a:effectLst>
            <a:outerShdw blurRad="2159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04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Прейскуранты (тарифы)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системе можно вести базу тарифов. Тариф может быть привязан </a:t>
            </a:r>
            <a:r>
              <a:rPr lang="ru-RU" smtClean="0"/>
              <a:t>к клиенту. Предусмотрена </a:t>
            </a:r>
            <a:r>
              <a:rPr lang="ru-RU" dirty="0" smtClean="0"/>
              <a:t>довольно гибкая и универсальная система описания тарифов, позволяющая автоматическую калькуляцию стоимости перевозки. Цены в тарифе могут учитывать шкалу зависимости от количества услуги (объём, вес и т.д.)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BP4:SALES </a:t>
            </a:r>
            <a:r>
              <a:rPr lang="ru-RU" dirty="0"/>
              <a:t>Управление продажами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5" y="1268413"/>
            <a:ext cx="864728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275856" y="1628800"/>
            <a:ext cx="2952328" cy="4104456"/>
            <a:chOff x="3275856" y="1628800"/>
            <a:chExt cx="2952328" cy="410445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75856" y="1628800"/>
              <a:ext cx="1080120" cy="41044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ая прямоугольная выноска 6"/>
            <p:cNvSpPr/>
            <p:nvPr/>
          </p:nvSpPr>
          <p:spPr>
            <a:xfrm>
              <a:off x="4593919" y="2060848"/>
              <a:ext cx="1634265" cy="1152128"/>
            </a:xfrm>
            <a:prstGeom prst="wedgeRoundRectCallout">
              <a:avLst>
                <a:gd name="adj1" fmla="val -65239"/>
                <a:gd name="adj2" fmla="val 78877"/>
                <a:gd name="adj3" fmla="val 16667"/>
              </a:avLst>
            </a:prstGeom>
            <a:solidFill>
              <a:srgbClr val="FF0000">
                <a:alpha val="5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Зависимость цены от модификатора</a:t>
              </a:r>
              <a:endParaRPr lang="ru-RU" sz="16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79512" y="2060848"/>
            <a:ext cx="2545324" cy="3816077"/>
            <a:chOff x="179512" y="2060848"/>
            <a:chExt cx="2545324" cy="381607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79512" y="3861048"/>
              <a:ext cx="1728192" cy="201587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1090571" y="2060848"/>
              <a:ext cx="1634265" cy="1152128"/>
            </a:xfrm>
            <a:prstGeom prst="wedgeRoundRectCallout">
              <a:avLst>
                <a:gd name="adj1" fmla="val -55470"/>
                <a:gd name="adj2" fmla="val 105332"/>
                <a:gd name="adj3" fmla="val 16667"/>
              </a:avLst>
            </a:prstGeom>
            <a:solidFill>
              <a:srgbClr val="FF0000">
                <a:alpha val="5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Зависимость цены от  шкалы количества</a:t>
              </a:r>
              <a:endParaRPr lang="ru-RU" sz="1600" dirty="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70275" y="1268413"/>
            <a:ext cx="1781445" cy="3603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Гибкие алгоритмы подготовки первичных документов продажи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Система позволяет гибко настраивать форму, содержание внешнее представление оригиналов первичных документов. Такие настройки позволяют учитывать уникальные требования отдельных клиентов.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BP4:SALES </a:t>
            </a:r>
            <a:r>
              <a:rPr lang="ru-RU" dirty="0"/>
              <a:t>Управление </a:t>
            </a:r>
            <a:r>
              <a:rPr lang="ru-RU" dirty="0" smtClean="0"/>
              <a:t>продажами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6134"/>
            <a:ext cx="3991928" cy="3784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960495" cy="3947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979355" cy="3954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54" y="2450782"/>
            <a:ext cx="5041773" cy="3426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77400"/>
            <a:ext cx="3973068" cy="3614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56" y="1239767"/>
            <a:ext cx="3973068" cy="3947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BP4:PURCH </a:t>
            </a:r>
            <a:r>
              <a:rPr lang="ru-RU" dirty="0" smtClean="0"/>
              <a:t>Управление покупками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Регистрация и документальное оформление взаимоотношений с поставщиками товаров и услуг</a:t>
            </a:r>
          </a:p>
          <a:p>
            <a:pPr lvl="1"/>
            <a:r>
              <a:rPr lang="ru-RU" dirty="0" smtClean="0"/>
              <a:t>Ведение базы поставщиков. Учёт специфических свойств </a:t>
            </a:r>
            <a:r>
              <a:rPr lang="ru-RU" dirty="0"/>
              <a:t>поставщиков</a:t>
            </a:r>
            <a:r>
              <a:rPr lang="ru-RU" dirty="0" smtClean="0"/>
              <a:t>, специальных прейскурантов (тарифов) поставщик</a:t>
            </a:r>
            <a:r>
              <a:rPr lang="ru-RU" dirty="0"/>
              <a:t>а</a:t>
            </a:r>
            <a:endParaRPr lang="en-US" dirty="0" smtClean="0"/>
          </a:p>
          <a:p>
            <a:pPr lvl="1"/>
            <a:r>
              <a:rPr lang="ru-RU" dirty="0" smtClean="0"/>
              <a:t>Учёт договорных отношений, гибкое описание атрибутов и условий договоров с поставщиками</a:t>
            </a:r>
          </a:p>
          <a:p>
            <a:pPr lvl="1"/>
            <a:r>
              <a:rPr lang="ru-RU" dirty="0" smtClean="0"/>
              <a:t>Автоматизированный процесс регистрации счетов</a:t>
            </a:r>
            <a:r>
              <a:rPr lang="en-US" dirty="0" smtClean="0"/>
              <a:t>,</a:t>
            </a:r>
            <a:r>
              <a:rPr lang="ru-RU" dirty="0" smtClean="0"/>
              <a:t> планирование оплаты.</a:t>
            </a:r>
          </a:p>
          <a:p>
            <a:pPr lvl="1"/>
            <a:r>
              <a:rPr lang="ru-RU" dirty="0" smtClean="0"/>
              <a:t>Мультивалютный учёт</a:t>
            </a:r>
          </a:p>
          <a:p>
            <a:pPr lvl="1"/>
            <a:r>
              <a:rPr lang="ru-RU" dirty="0" smtClean="0"/>
              <a:t>Интеграция с бухгалтерской системой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7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Поставщики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Перечень поставщиков формируется из общего списка контрагентов, помеченных, как  поставщики нашей фирмы. Контрагент, объявленный поставщиком, приобретает набор дополнительных свойств. Частным случаем поставщиков является перечень перевозчиков.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BP4:PURCH </a:t>
            </a:r>
            <a:r>
              <a:rPr lang="ru-RU" dirty="0"/>
              <a:t>Управление покупками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7657"/>
            <a:ext cx="8611180" cy="458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752594" cy="34512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752594" cy="345128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6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BP4:CRM </a:t>
            </a:r>
            <a:r>
              <a:rPr lang="ru-RU" dirty="0" smtClean="0"/>
              <a:t>Управление отношениями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Управление контактами</a:t>
            </a:r>
          </a:p>
          <a:p>
            <a:pPr lvl="1"/>
            <a:r>
              <a:rPr lang="ru-RU" dirty="0" smtClean="0"/>
              <a:t>все </a:t>
            </a:r>
            <a:r>
              <a:rPr lang="ru-RU" dirty="0"/>
              <a:t>виды контактов и история </a:t>
            </a:r>
            <a:r>
              <a:rPr lang="ru-RU" dirty="0" smtClean="0"/>
              <a:t>контактов</a:t>
            </a:r>
            <a:r>
              <a:rPr lang="en-US" dirty="0" smtClean="0"/>
              <a:t>;</a:t>
            </a:r>
            <a:endParaRPr lang="ru-RU" dirty="0" smtClean="0"/>
          </a:p>
          <a:p>
            <a:pPr lvl="1"/>
            <a:r>
              <a:rPr lang="ru-RU" dirty="0" smtClean="0"/>
              <a:t>работа </a:t>
            </a:r>
            <a:r>
              <a:rPr lang="ru-RU" dirty="0"/>
              <a:t>с клиентами (</a:t>
            </a:r>
            <a:r>
              <a:rPr lang="ru-RU" dirty="0" err="1"/>
              <a:t>account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), </a:t>
            </a:r>
            <a:r>
              <a:rPr lang="ru-RU" dirty="0" smtClean="0"/>
              <a:t>включая </a:t>
            </a:r>
            <a:r>
              <a:rPr lang="ru-RU" dirty="0"/>
              <a:t>все действия, связанные с клиентом</a:t>
            </a:r>
            <a:r>
              <a:rPr lang="ru-RU" dirty="0" smtClean="0"/>
              <a:t>;</a:t>
            </a:r>
            <a:endParaRPr lang="en-US" dirty="0" smtClean="0"/>
          </a:p>
          <a:p>
            <a:pPr lvl="1"/>
            <a:r>
              <a:rPr lang="ru-RU" dirty="0" smtClean="0"/>
              <a:t>ввод </a:t>
            </a:r>
            <a:r>
              <a:rPr lang="ru-RU" dirty="0"/>
              <a:t>заказов от клиентов; </a:t>
            </a:r>
            <a:endParaRPr lang="en-US" dirty="0" smtClean="0"/>
          </a:p>
          <a:p>
            <a:pPr lvl="1"/>
            <a:r>
              <a:rPr lang="ru-RU" dirty="0" smtClean="0"/>
              <a:t>создание </a:t>
            </a:r>
            <a:r>
              <a:rPr lang="ru-RU" dirty="0"/>
              <a:t>коммерческих </a:t>
            </a:r>
            <a:r>
              <a:rPr lang="ru-RU" dirty="0" smtClean="0"/>
              <a:t>предложений</a:t>
            </a:r>
            <a:r>
              <a:rPr lang="en-US" dirty="0" smtClean="0"/>
              <a:t>;</a:t>
            </a:r>
          </a:p>
          <a:p>
            <a:r>
              <a:rPr lang="ru-RU" dirty="0" smtClean="0"/>
              <a:t>Управление временем </a:t>
            </a:r>
          </a:p>
          <a:p>
            <a:pPr lvl="1"/>
            <a:r>
              <a:rPr lang="ru-RU" dirty="0" smtClean="0"/>
              <a:t>Задачи, планирование, контроль исполнения</a:t>
            </a:r>
          </a:p>
          <a:p>
            <a:pPr lvl="1"/>
            <a:r>
              <a:rPr lang="ru-RU" dirty="0" smtClean="0"/>
              <a:t>События, встречи, календарь</a:t>
            </a:r>
          </a:p>
          <a:p>
            <a:r>
              <a:rPr lang="ru-RU" dirty="0" smtClean="0"/>
              <a:t>Маркетинг</a:t>
            </a:r>
          </a:p>
          <a:p>
            <a:pPr lvl="1">
              <a:tabLst>
                <a:tab pos="363538" algn="l"/>
                <a:tab pos="1438275" algn="l"/>
              </a:tabLst>
            </a:pPr>
            <a:r>
              <a:rPr lang="ru-RU" sz="2900" dirty="0"/>
              <a:t>воронка продаж (</a:t>
            </a:r>
            <a:r>
              <a:rPr lang="en-US" sz="2900" dirty="0"/>
              <a:t>pipeline analysis</a:t>
            </a:r>
            <a:r>
              <a:rPr lang="ru-RU" sz="2900" dirty="0"/>
              <a:t>)</a:t>
            </a:r>
          </a:p>
          <a:p>
            <a:pPr lvl="1"/>
            <a:r>
              <a:rPr lang="ru-RU" sz="2900" dirty="0" smtClean="0"/>
              <a:t>воздействия, кампании, контроль эффективности мероприятий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5425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414"/>
            <a:ext cx="864729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Счета поставщиков (инвойсы)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Счета поставщиков услуг являются подтверждающими документами для статей котировок грузоперевозки. Инвойсы служат основанием для создания заявки на оплату, из которых, в свою очередь, формируется план расходования денежных средств.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BP4:PURCH </a:t>
            </a:r>
            <a:r>
              <a:rPr lang="ru-RU" dirty="0"/>
              <a:t>Управление покупками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876" y="1484784"/>
            <a:ext cx="6544247" cy="40233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1119" y="2051704"/>
            <a:ext cx="1306945" cy="360040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5" y="1935137"/>
            <a:ext cx="3400997" cy="28226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Прейскуранты (тарифы)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системе можно вести базу тарифов поставщиков и клиентов. Предусмотрена довольно гибкая и универсальная система описания тарифов, позволяющая автоматическую калькуляцию стоимости перевозки. Цены в тарифе могут учитывать шкалу зависимости от количества услуги (объём, вес и т.д.)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BP4:PURCH </a:t>
            </a:r>
            <a:r>
              <a:rPr lang="ru-RU" dirty="0"/>
              <a:t>Управление покупками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5" y="1268413"/>
            <a:ext cx="864728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3275856" y="1628800"/>
            <a:ext cx="2952328" cy="4104456"/>
            <a:chOff x="3275856" y="1628800"/>
            <a:chExt cx="2952328" cy="41044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75856" y="1628800"/>
              <a:ext cx="1080120" cy="41044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кругленная прямоугольная выноска 6"/>
            <p:cNvSpPr/>
            <p:nvPr/>
          </p:nvSpPr>
          <p:spPr>
            <a:xfrm>
              <a:off x="4593919" y="2060848"/>
              <a:ext cx="1634265" cy="1152128"/>
            </a:xfrm>
            <a:prstGeom prst="wedgeRoundRectCallout">
              <a:avLst>
                <a:gd name="adj1" fmla="val -65239"/>
                <a:gd name="adj2" fmla="val 78877"/>
                <a:gd name="adj3" fmla="val 16667"/>
              </a:avLst>
            </a:prstGeom>
            <a:solidFill>
              <a:srgbClr val="FF0000">
                <a:alpha val="5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Зависимость цены от модификатора</a:t>
              </a:r>
              <a:endParaRPr lang="ru-RU" sz="16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79512" y="2060848"/>
            <a:ext cx="2545324" cy="3816077"/>
            <a:chOff x="179512" y="2060848"/>
            <a:chExt cx="2545324" cy="38160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79512" y="3861048"/>
              <a:ext cx="1728192" cy="201587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ая прямоугольная выноска 11"/>
            <p:cNvSpPr/>
            <p:nvPr/>
          </p:nvSpPr>
          <p:spPr>
            <a:xfrm>
              <a:off x="1090571" y="2060848"/>
              <a:ext cx="1634265" cy="1152128"/>
            </a:xfrm>
            <a:prstGeom prst="wedgeRoundRectCallout">
              <a:avLst>
                <a:gd name="adj1" fmla="val -55470"/>
                <a:gd name="adj2" fmla="val 105332"/>
                <a:gd name="adj3" fmla="val 16667"/>
              </a:avLst>
            </a:prstGeom>
            <a:solidFill>
              <a:srgbClr val="FF0000">
                <a:alpha val="5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Зависимость цены от  шкалы количества</a:t>
              </a:r>
              <a:endParaRPr lang="ru-RU" sz="1600" dirty="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270275" y="1268413"/>
            <a:ext cx="1781445" cy="360387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1-й серии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контактами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Система обрабатывает всеобъемлющую информацию о контактах – организациях, физических лицах: о средствах связи, разбиение контактов на группы, категории, положению в воронке продаж. О контакте предоставляется полная информация о истории взаимоотношений.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BP4:CRM </a:t>
            </a:r>
            <a:r>
              <a:rPr lang="ru-RU" dirty="0" smtClean="0"/>
              <a:t>Управление взаимоотношениями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46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4117658" cy="2992374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4117658" cy="2992374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4117658" cy="2992374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4117658" cy="2992374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9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временем, события, календарь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Система предоставляет пользователю удобный интерфейс планирования мероприятий, встреч, событий. Своевременные напоминания поддерживают </a:t>
            </a:r>
            <a:r>
              <a:rPr lang="ru-RU" dirty="0" err="1" smtClean="0"/>
              <a:t>пользователяя</a:t>
            </a:r>
            <a:r>
              <a:rPr lang="ru-RU" dirty="0" smtClean="0"/>
              <a:t> в курсе событий.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BP4:CRM </a:t>
            </a:r>
            <a:r>
              <a:rPr lang="ru-RU" dirty="0"/>
              <a:t>Управление взаимоотношениями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460"/>
            <a:ext cx="8640960" cy="460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3608451" cy="2382584"/>
          </a:xfrm>
          <a:prstGeom prst="rect">
            <a:avLst/>
          </a:prstGeom>
          <a:noFill/>
          <a:ln>
            <a:noFill/>
          </a:ln>
          <a:effectLst>
            <a:outerShdw blurRad="444500" dist="38100" dir="2700000" algn="tl" rotWithShape="0">
              <a:prstClr val="black">
                <a:alpha val="6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Система позволяет планировать задачи и контролировать их исполнение.  Ответственными за выполнение </a:t>
            </a:r>
            <a:r>
              <a:rPr lang="ru-RU" dirty="0" err="1" smtClean="0"/>
              <a:t>здачи</a:t>
            </a:r>
            <a:r>
              <a:rPr lang="ru-RU" dirty="0" smtClean="0"/>
              <a:t> могут назначаться отдельные сотрудники, подразделения или рабочие группы. Задачи регистрируются пользователем или могут формироваться автоматически (типовые процессы).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BP4:CRM </a:t>
            </a:r>
            <a:r>
              <a:rPr lang="ru-RU" dirty="0"/>
              <a:t>Управление </a:t>
            </a:r>
            <a:r>
              <a:rPr lang="ru-RU" dirty="0" smtClean="0"/>
              <a:t>взаимоотношениями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413"/>
            <a:ext cx="8647288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03602"/>
            <a:ext cx="4362831" cy="3338132"/>
          </a:xfrm>
          <a:prstGeom prst="rect">
            <a:avLst/>
          </a:prstGeom>
          <a:noFill/>
          <a:ln>
            <a:noFill/>
          </a:ln>
          <a:effectLst>
            <a:outerShdw blurRad="254000" dist="38100" dir="2700000" algn="tl" rotWithShape="0">
              <a:prstClr val="black">
                <a:alpha val="6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4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со сложными проектами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Проекты объединяют несколько задач и позволяют описать последовательность их исполнения и взаимную зависимость друг от друга. Частным случаем проекта являются проекты грузоперевозки, автоматически формируемыми при регистрации заказов на грузоперевозку.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BP4:CRM </a:t>
            </a:r>
            <a:r>
              <a:rPr lang="ru-RU" dirty="0"/>
              <a:t>Управление </a:t>
            </a:r>
            <a:r>
              <a:rPr lang="ru-RU" dirty="0" smtClean="0"/>
              <a:t>взаимоотношениями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413"/>
            <a:ext cx="8640960" cy="46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BP4:TMS </a:t>
            </a:r>
            <a:r>
              <a:rPr lang="ru-RU" dirty="0" smtClean="0"/>
              <a:t>Управление грузоперевозками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Данный модуль покрывает все потребности автоматизации управления бизнес-процессами транспортно-экспедиционного обслуживания.</a:t>
            </a:r>
          </a:p>
          <a:p>
            <a:pPr lvl="1"/>
            <a:r>
              <a:rPr lang="ru-RU" dirty="0" smtClean="0"/>
              <a:t>Приём заказов, планирование исполнения</a:t>
            </a:r>
          </a:p>
          <a:p>
            <a:pPr lvl="1"/>
            <a:r>
              <a:rPr lang="ru-RU" dirty="0" smtClean="0"/>
              <a:t>Расчёт финансовых показателей перевозки</a:t>
            </a:r>
          </a:p>
          <a:p>
            <a:pPr lvl="1"/>
            <a:r>
              <a:rPr lang="ru-RU" dirty="0" smtClean="0"/>
              <a:t>Выбор перевозчика, планирование, исполнение и контроль перевозки</a:t>
            </a:r>
          </a:p>
          <a:p>
            <a:pPr lvl="1"/>
            <a:r>
              <a:rPr lang="ru-RU" dirty="0" smtClean="0"/>
              <a:t>Консолидация и перевозка сборных грузов</a:t>
            </a:r>
          </a:p>
          <a:p>
            <a:pPr lvl="1"/>
            <a:r>
              <a:rPr lang="ru-RU" dirty="0" err="1" smtClean="0"/>
              <a:t>Мультимодальные</a:t>
            </a:r>
            <a:r>
              <a:rPr lang="ru-RU" dirty="0" smtClean="0"/>
              <a:t> перевозки</a:t>
            </a:r>
          </a:p>
          <a:p>
            <a:pPr lvl="1"/>
            <a:r>
              <a:rPr lang="ru-RU" dirty="0" smtClean="0"/>
              <a:t>Регистрация продаж (услуги оказанные)</a:t>
            </a:r>
          </a:p>
          <a:p>
            <a:pPr lvl="1"/>
            <a:r>
              <a:rPr lang="ru-RU" dirty="0" smtClean="0"/>
              <a:t>Регистрация покупок (услуги полученные)</a:t>
            </a:r>
          </a:p>
          <a:p>
            <a:pPr lvl="1"/>
            <a:r>
              <a:rPr lang="ru-RU" dirty="0" smtClean="0"/>
              <a:t>Автоматизация формирования первичных документов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1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Груз</a:t>
            </a:r>
          </a:p>
          <a:p>
            <a:pPr marL="457200" lvl="1" indent="0">
              <a:buNone/>
            </a:pPr>
            <a:r>
              <a:rPr lang="ru-RU" sz="2400" dirty="0"/>
              <a:t>Совокупность материальных ценностей подлежащих перевозки из пункта отправления в пункт(ы) </a:t>
            </a:r>
            <a:r>
              <a:rPr lang="ru-RU" sz="2400" dirty="0" smtClean="0"/>
              <a:t>назначения. В процессе обработки груз может быть разделён на части (партии).</a:t>
            </a:r>
            <a:endParaRPr lang="ru-RU" sz="2400" dirty="0"/>
          </a:p>
          <a:p>
            <a:r>
              <a:rPr lang="ru-RU" dirty="0" smtClean="0"/>
              <a:t>Консолидация</a:t>
            </a:r>
          </a:p>
          <a:p>
            <a:pPr marL="400050" lvl="2" indent="0">
              <a:buNone/>
              <a:tabLst>
                <a:tab pos="363538" algn="l"/>
                <a:tab pos="1438275" algn="l"/>
              </a:tabLst>
            </a:pPr>
            <a:r>
              <a:rPr lang="ru-RU" dirty="0" smtClean="0"/>
              <a:t>Особая форма груза, объединяющего несколько других грузов. С таким грузом можно работать как с неделимой единицей. При доставке консолидированного груза в конечный пункт (пункт </a:t>
            </a:r>
            <a:r>
              <a:rPr lang="ru-RU" dirty="0" err="1" smtClean="0"/>
              <a:t>расконсолидации</a:t>
            </a:r>
            <a:r>
              <a:rPr lang="ru-RU" dirty="0" smtClean="0"/>
              <a:t>) он распадается на отдельные грузы, которые далее можно обрабатывать отдельно.</a:t>
            </a:r>
            <a:endParaRPr lang="ru-RU" dirty="0"/>
          </a:p>
          <a:p>
            <a:r>
              <a:rPr lang="ru-RU" dirty="0" smtClean="0"/>
              <a:t>Рейс</a:t>
            </a:r>
          </a:p>
          <a:p>
            <a:pPr marL="400050" lvl="2" indent="0">
              <a:buNone/>
              <a:tabLst>
                <a:tab pos="363538" algn="l"/>
                <a:tab pos="1438275" algn="l"/>
              </a:tabLst>
            </a:pPr>
            <a:r>
              <a:rPr lang="ru-RU" dirty="0" smtClean="0"/>
              <a:t>Форма перемещения груза – транспортировка, транспортное средство. Рейс характеризуется пунктами отправки, промежуточными и конечным пунктом. Один рейс может перевозить сразу несколько грузов. Один груз может поочерёдно перевозиться несколькими рейсами. Отдельные партии груза могут перевозиться разными рейсами.</a:t>
            </a:r>
            <a:endParaRPr lang="ru-RU" dirty="0"/>
          </a:p>
          <a:p>
            <a:pPr marL="400050" lvl="2" indent="0">
              <a:buNone/>
              <a:tabLst>
                <a:tab pos="363538" algn="l"/>
                <a:tab pos="1438275" algn="l"/>
              </a:tabLst>
            </a:pPr>
            <a:endParaRPr lang="ru-RU" dirty="0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2627313" y="333375"/>
            <a:ext cx="6516687" cy="28733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tabLst>
                <a:tab pos="363538" algn="l"/>
                <a:tab pos="1438275" algn="l"/>
              </a:tabLst>
              <a:defRPr sz="3200" b="1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mtClean="0">
                <a:solidFill>
                  <a:schemeClr val="bg1"/>
                </a:solidFill>
              </a:rPr>
              <a:t>BP4:TMS </a:t>
            </a:r>
            <a:r>
              <a:rPr lang="ru-RU" smtClean="0">
                <a:solidFill>
                  <a:schemeClr val="bg1"/>
                </a:solidFill>
              </a:rPr>
              <a:t>Управление грузоперевозками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6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Презентация DaisySof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1448</Words>
  <Application>Microsoft Office PowerPoint</Application>
  <PresentationFormat>Экран (4:3)</PresentationFormat>
  <Paragraphs>166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CuprumFFU</vt:lpstr>
      <vt:lpstr>Calibri</vt:lpstr>
      <vt:lpstr>Презентация DaisySoft</vt:lpstr>
      <vt:lpstr>BP4 Управление логистикой</vt:lpstr>
      <vt:lpstr>Состав системы</vt:lpstr>
      <vt:lpstr>BP4:CRM Управление отношениями</vt:lpstr>
      <vt:lpstr>Работа с контактами</vt:lpstr>
      <vt:lpstr>Управление временем, события, календарь</vt:lpstr>
      <vt:lpstr>Задачи</vt:lpstr>
      <vt:lpstr>Работа со сложными проектами</vt:lpstr>
      <vt:lpstr>BP4:TMS Управление грузоперевозками </vt:lpstr>
      <vt:lpstr>Основные понятия</vt:lpstr>
      <vt:lpstr>Иллюстрация обобщённой перевозки</vt:lpstr>
      <vt:lpstr>Работа с грузами</vt:lpstr>
      <vt:lpstr>Печать документов по грузам</vt:lpstr>
      <vt:lpstr>Работа с рейсами</vt:lpstr>
      <vt:lpstr>Печать документов рейса</vt:lpstr>
      <vt:lpstr>BP4:WMS Управление складом </vt:lpstr>
      <vt:lpstr>Основной функционал</vt:lpstr>
      <vt:lpstr>Структура склада</vt:lpstr>
      <vt:lpstr>Приёмка на склад</vt:lpstr>
      <vt:lpstr>Регистрация поступления на склад</vt:lpstr>
      <vt:lpstr>Печать документов при приёмке товаров</vt:lpstr>
      <vt:lpstr>Текущее состояние склада (просмотр складских партий)</vt:lpstr>
      <vt:lpstr>BP4:SALES Управление продажами </vt:lpstr>
      <vt:lpstr>Клиенты</vt:lpstr>
      <vt:lpstr>Баланс взаиморасчётов с клиентом</vt:lpstr>
      <vt:lpstr>Реестр продаж</vt:lpstr>
      <vt:lpstr>Прейскуранты (тарифы)</vt:lpstr>
      <vt:lpstr>Гибкие алгоритмы подготовки первичных документов продажи</vt:lpstr>
      <vt:lpstr>BP4:PURCH Управление покупками </vt:lpstr>
      <vt:lpstr>Поставщики</vt:lpstr>
      <vt:lpstr>Счета поставщиков (инвойсы)</vt:lpstr>
      <vt:lpstr>Прейскуранты (тарифы)</vt:lpstr>
      <vt:lpstr>Конец 1-й серии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BP4 Управление логистиокой</dc:title>
  <dc:creator>lvv</dc:creator>
  <cp:keywords>WMS TMS CRM SCM</cp:keywords>
  <cp:lastModifiedBy>lvv</cp:lastModifiedBy>
  <cp:revision>129</cp:revision>
  <dcterms:created xsi:type="dcterms:W3CDTF">2013-11-09T09:32:40Z</dcterms:created>
  <dcterms:modified xsi:type="dcterms:W3CDTF">2015-04-15T18:26:28Z</dcterms:modified>
</cp:coreProperties>
</file>